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70" r:id="rId14"/>
    <p:sldId id="269" r:id="rId15"/>
    <p:sldId id="271" r:id="rId16"/>
    <p:sldId id="28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8" r:id="rId28"/>
    <p:sldId id="283" r:id="rId29"/>
    <p:sldId id="282" r:id="rId30"/>
    <p:sldId id="284" r:id="rId31"/>
    <p:sldId id="258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</a:t>
            </a:r>
            <a:br>
              <a:rPr lang="fr-FR" dirty="0" smtClean="0"/>
            </a:br>
            <a:r>
              <a:rPr lang="fr-FR" dirty="0" smtClean="0"/>
              <a:t>Api Rest : Node.js</a:t>
            </a:r>
            <a:br>
              <a:rPr lang="fr-FR" dirty="0" smtClean="0"/>
            </a:br>
            <a:r>
              <a:rPr lang="fr-FR" dirty="0" smtClean="0"/>
              <a:t>Interface : Angular 4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Présentation du rapport de stage Mars 2018 réalisé chez OTODO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3"/>
          <a:stretch/>
        </p:blipFill>
        <p:spPr>
          <a:xfrm>
            <a:off x="548264" y="1349829"/>
            <a:ext cx="6995081" cy="462425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053943" y="1915886"/>
            <a:ext cx="51380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Obtenir le modèle conceptuel de données.</a:t>
            </a:r>
          </a:p>
          <a:p>
            <a:r>
              <a:rPr lang="fr-FR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Etablir le dictionnaire des données,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Faire la matrice des dépendances fonctionnelles,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Faire le graphe des dépendances fonctionnelles (GDF),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Réaliser le diagramme de classes.</a:t>
            </a:r>
          </a:p>
          <a:p>
            <a:r>
              <a:rPr lang="fr-FR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b="1" dirty="0"/>
              <a:t>Ou effectuer de la rétro-ingénierie d’une base existante.</a:t>
            </a:r>
          </a:p>
          <a:p>
            <a:endParaRPr lang="fr-FR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32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8288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0" b="3624"/>
          <a:stretch/>
        </p:blipFill>
        <p:spPr>
          <a:xfrm>
            <a:off x="3004458" y="592183"/>
            <a:ext cx="8786950" cy="595666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4172" y="1005466"/>
            <a:ext cx="28302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Modèle conceptuel de données.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/>
              <a:t>Entités : objet pouvant être identifié distinctement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Les attributs </a:t>
            </a:r>
            <a:r>
              <a:rPr lang="fr-FR" dirty="0" smtClean="0"/>
              <a:t>typés: </a:t>
            </a:r>
            <a:r>
              <a:rPr lang="fr-FR" dirty="0"/>
              <a:t>caractéristiques ou propriétés des entités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Type de relation : cardinalités ou le nombre de participation d’une entité à une 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 smtClean="0"/>
              <a:t>**Voir modèle physique de données page xx**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37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06326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" r="13570"/>
          <a:stretch/>
        </p:blipFill>
        <p:spPr>
          <a:xfrm>
            <a:off x="5249636" y="478970"/>
            <a:ext cx="3615689" cy="626581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8" y="98652"/>
            <a:ext cx="5212080" cy="611886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" t="3753" r="39933" b="5939"/>
          <a:stretch/>
        </p:blipFill>
        <p:spPr>
          <a:xfrm>
            <a:off x="7795730" y="1403305"/>
            <a:ext cx="3438327" cy="350955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1" t="19332" r="6689" b="7376"/>
          <a:stretch/>
        </p:blipFill>
        <p:spPr>
          <a:xfrm>
            <a:off x="1664499" y="4162289"/>
            <a:ext cx="3387635" cy="205522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3" t="39748" r="5642" b="16779"/>
          <a:stretch/>
        </p:blipFill>
        <p:spPr>
          <a:xfrm>
            <a:off x="8776607" y="4912859"/>
            <a:ext cx="2029097" cy="168946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8" r="77879" b="23215"/>
          <a:stretch/>
        </p:blipFill>
        <p:spPr>
          <a:xfrm>
            <a:off x="10770870" y="4912859"/>
            <a:ext cx="1112520" cy="135853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38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7818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 smtClean="0"/>
              <a:t>MongoDB</a:t>
            </a:r>
            <a:endParaRPr lang="fr-FR" sz="40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Système de Gestion de Bases de Données (SGBD)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NoSQL (Not Only SQL)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Pas de système de contraintes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Pas de vérification de cohérence</a:t>
            </a:r>
          </a:p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094514" y="1497874"/>
            <a:ext cx="3335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Avantages : 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Rapidité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Flexibilité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Scalabilité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JSON/BSON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429897" y="1495335"/>
            <a:ext cx="3335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Inconvénients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de jointure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/>
              <a:t>mémoire 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61" y="2975202"/>
            <a:ext cx="2927370" cy="287695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79" y="2895600"/>
            <a:ext cx="3841014" cy="2830286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7941684" y="4848604"/>
            <a:ext cx="2055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**Pour palier au manque de jointure, on utilise les références**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41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84313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268589"/>
              </p:ext>
            </p:extLst>
          </p:nvPr>
        </p:nvGraphicFramePr>
        <p:xfrm>
          <a:off x="306833" y="923108"/>
          <a:ext cx="5154506" cy="17373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292199">
                  <a:extLst>
                    <a:ext uri="{9D8B030D-6E8A-4147-A177-3AD203B41FA5}">
                      <a16:colId xmlns:a16="http://schemas.microsoft.com/office/drawing/2014/main" val="1048239039"/>
                    </a:ext>
                  </a:extLst>
                </a:gridCol>
                <a:gridCol w="2862307">
                  <a:extLst>
                    <a:ext uri="{9D8B030D-6E8A-4147-A177-3AD203B41FA5}">
                      <a16:colId xmlns:a16="http://schemas.microsoft.com/office/drawing/2014/main" val="2729927945"/>
                    </a:ext>
                  </a:extLst>
                </a:gridCol>
              </a:tblGrid>
              <a:tr h="1402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Objectif</a:t>
                      </a:r>
                      <a:endParaRPr lang="fr-FR" sz="1400" b="1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Commande</a:t>
                      </a:r>
                      <a:endParaRPr lang="fr-FR" sz="1400" b="1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2966651"/>
                  </a:ext>
                </a:extLst>
              </a:tr>
              <a:tr h="1402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Liste des BD d'un serveur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show dbs</a:t>
                      </a:r>
                      <a:endParaRPr lang="fr-FR" sz="14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390108"/>
                  </a:ext>
                </a:extLst>
              </a:tr>
              <a:tr h="2805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Création d'une BD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use nouveauNomDeBD</a:t>
                      </a:r>
                      <a:endParaRPr lang="fr-FR" sz="1400" kern="15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db.createCollection("nouvelleCollection")</a:t>
                      </a:r>
                      <a:endParaRPr lang="fr-FR" sz="14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8705401"/>
                  </a:ext>
                </a:extLst>
              </a:tr>
              <a:tr h="1402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Suppression d'une BD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db.dropDatabase()</a:t>
                      </a:r>
                      <a:endParaRPr lang="fr-FR" sz="14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554178"/>
                  </a:ext>
                </a:extLst>
              </a:tr>
              <a:tr h="1963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fr-FR" sz="14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637147"/>
                  </a:ext>
                </a:extLst>
              </a:tr>
              <a:tr h="2805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Liste des collections d'une BD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use NomDeLaBD</a:t>
                      </a:r>
                      <a:endParaRPr lang="fr-FR" sz="1400" kern="15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show collections</a:t>
                      </a:r>
                      <a:endParaRPr lang="fr-FR" sz="14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4326284"/>
                  </a:ext>
                </a:extLst>
              </a:tr>
              <a:tr h="2805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Création d'une collection (conteneur)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db.createCollection("nouvelleCollection")</a:t>
                      </a:r>
                      <a:endParaRPr lang="fr-FR" sz="14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6652124"/>
                  </a:ext>
                </a:extLst>
              </a:tr>
              <a:tr h="1402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Suppression d'une collection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db.NomDeCollection.drop()</a:t>
                      </a:r>
                      <a:endParaRPr lang="fr-FR" sz="14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7750655"/>
                  </a:ext>
                </a:extLst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306832" y="615331"/>
            <a:ext cx="5200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</a:t>
            </a:r>
            <a:r>
              <a:rPr lang="fr-FR" sz="1400" dirty="0" smtClean="0"/>
              <a:t>angage </a:t>
            </a:r>
            <a:r>
              <a:rPr lang="fr-FR" sz="1400" dirty="0"/>
              <a:t>de définition des </a:t>
            </a:r>
            <a:r>
              <a:rPr lang="fr-FR" sz="1400" dirty="0" smtClean="0"/>
              <a:t>données (LDD)</a:t>
            </a:r>
            <a:endParaRPr lang="fr-FR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06832" y="2774875"/>
            <a:ext cx="5469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</a:t>
            </a:r>
            <a:r>
              <a:rPr lang="fr-FR" sz="1400" dirty="0" smtClean="0"/>
              <a:t>angage </a:t>
            </a:r>
            <a:r>
              <a:rPr lang="fr-FR" sz="1400" dirty="0"/>
              <a:t>de manipulation des </a:t>
            </a:r>
            <a:r>
              <a:rPr lang="fr-FR" sz="1400" dirty="0" smtClean="0"/>
              <a:t>données(LMD)</a:t>
            </a:r>
            <a:endParaRPr lang="fr-FR" sz="1400" dirty="0"/>
          </a:p>
        </p:txBody>
      </p:sp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664961"/>
              </p:ext>
            </p:extLst>
          </p:nvPr>
        </p:nvGraphicFramePr>
        <p:xfrm>
          <a:off x="307085" y="3082653"/>
          <a:ext cx="5154254" cy="307848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149833">
                  <a:extLst>
                    <a:ext uri="{9D8B030D-6E8A-4147-A177-3AD203B41FA5}">
                      <a16:colId xmlns:a16="http://schemas.microsoft.com/office/drawing/2014/main" val="858619980"/>
                    </a:ext>
                  </a:extLst>
                </a:gridCol>
                <a:gridCol w="3004421">
                  <a:extLst>
                    <a:ext uri="{9D8B030D-6E8A-4147-A177-3AD203B41FA5}">
                      <a16:colId xmlns:a16="http://schemas.microsoft.com/office/drawing/2014/main" val="3031874431"/>
                    </a:ext>
                  </a:extLst>
                </a:gridCol>
              </a:tblGrid>
              <a:tr h="1466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Objectif</a:t>
                      </a:r>
                      <a:endParaRPr lang="fr-FR" sz="1300" b="1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Commande</a:t>
                      </a:r>
                      <a:endParaRPr lang="fr-FR" sz="1300" b="1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3244425381"/>
                  </a:ext>
                </a:extLst>
              </a:tr>
              <a:tr h="2932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Création d'un document (contenu)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db.NomDeCollection.insert( { clé: valeur, clé: valeur ...} )</a:t>
                      </a:r>
                      <a:endParaRPr lang="fr-FR" sz="13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3812794833"/>
                  </a:ext>
                </a:extLst>
              </a:tr>
              <a:tr h="161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kern="150" dirty="0">
                          <a:effectLst/>
                        </a:rPr>
                        <a:t> 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 </a:t>
                      </a:r>
                      <a:endParaRPr lang="fr-FR" sz="13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3874715751"/>
                  </a:ext>
                </a:extLst>
              </a:tr>
              <a:tr h="2932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Liste des documents d'une collection avec leur contenu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db.NomDeCollection.find()</a:t>
                      </a:r>
                      <a:endParaRPr lang="fr-FR" sz="13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2038056933"/>
                  </a:ext>
                </a:extLst>
              </a:tr>
              <a:tr h="2932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Projection : Contenu d'un document (quelques attributs)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db.nomDeLaCollection.find( {}, {clé: booléen, ...} )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2710886753"/>
                  </a:ext>
                </a:extLst>
              </a:tr>
              <a:tr h="2932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Restriction : Contenu d'un document (quelques documents)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db.NomDeCollection.find({clé:valeur})</a:t>
                      </a:r>
                      <a:endParaRPr lang="fr-FR" sz="13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3185809043"/>
                  </a:ext>
                </a:extLst>
              </a:tr>
              <a:tr h="5864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Restriction et Projection : Contenu d'un document (quelques documents, quelques attributs)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db.NomDeCollection.find({clé:valeur}, {clé1: booléen, [clé2: booléen, ], ...} )</a:t>
                      </a:r>
                      <a:endParaRPr lang="fr-FR" sz="13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2317450780"/>
                  </a:ext>
                </a:extLst>
              </a:tr>
              <a:tr h="16128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100" kern="150" dirty="0">
                          <a:effectLst/>
                        </a:rPr>
                        <a:t> 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 </a:t>
                      </a:r>
                      <a:endParaRPr lang="fr-FR" sz="13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1580150666"/>
                  </a:ext>
                </a:extLst>
              </a:tr>
              <a:tr h="1466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Suppression d'un document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db.nomDeLaCollection.remove( { prédicat } )</a:t>
                      </a:r>
                      <a:endParaRPr lang="fr-FR" sz="13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3657206539"/>
                  </a:ext>
                </a:extLst>
              </a:tr>
              <a:tr h="43986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Modification d'un document</a:t>
                      </a:r>
                      <a:endParaRPr lang="fr-FR" sz="1100" kern="15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Mangal"/>
                      </a:endParaRPr>
                    </a:p>
                  </a:txBody>
                  <a:tcPr marL="65980" marR="659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db.nomDeLaCollection.update( { where }, { modification } )</a:t>
                      </a:r>
                      <a:endParaRPr lang="fr-FR" sz="1300" kern="15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000" kern="150" dirty="0">
                          <a:effectLst/>
                        </a:rPr>
                        <a:t>cf aussi findAndModify() …</a:t>
                      </a:r>
                      <a:endParaRPr lang="fr-FR" sz="1300" kern="150" dirty="0">
                        <a:effectLst/>
                        <a:latin typeface="Wingdings" panose="05000000000000000000" pitchFamily="2" charset="2"/>
                        <a:ea typeface="Wingdings" panose="05000000000000000000" pitchFamily="2" charset="2"/>
                        <a:cs typeface="Wingdings" panose="05000000000000000000" pitchFamily="2" charset="2"/>
                      </a:endParaRPr>
                    </a:p>
                  </a:txBody>
                  <a:tcPr marL="65980" marR="65980" marT="0" marB="0"/>
                </a:tc>
                <a:extLst>
                  <a:ext uri="{0D108BD9-81ED-4DB2-BD59-A6C34878D82A}">
                    <a16:rowId xmlns:a16="http://schemas.microsoft.com/office/drawing/2014/main" val="3409776115"/>
                  </a:ext>
                </a:extLst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2011680" y="230488"/>
            <a:ext cx="1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MongoDB</a:t>
            </a:r>
            <a:endParaRPr lang="fr-FR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42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  <p:sp>
        <p:nvSpPr>
          <p:cNvPr id="4" name="ZoneTexte 3"/>
          <p:cNvSpPr txBox="1"/>
          <p:nvPr/>
        </p:nvSpPr>
        <p:spPr>
          <a:xfrm>
            <a:off x="5776426" y="923108"/>
            <a:ext cx="52747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Au cours de la mise en production j’ai du créer la collection « </a:t>
            </a:r>
            <a:r>
              <a:rPr lang="fr-FR" sz="1200" dirty="0" err="1" smtClean="0"/>
              <a:t>utilisateursApis</a:t>
            </a:r>
            <a:r>
              <a:rPr lang="fr-FR" sz="1200" dirty="0" smtClean="0"/>
              <a:t> » sur chaque environnement ( donc chaque bases correspondantes) : </a:t>
            </a:r>
          </a:p>
          <a:p>
            <a:endParaRPr lang="fr-FR" sz="1200" dirty="0"/>
          </a:p>
          <a:p>
            <a:r>
              <a:rPr lang="fr-FR" sz="1200" dirty="0" err="1" smtClean="0"/>
              <a:t>Bd.createCollection</a:t>
            </a:r>
            <a:r>
              <a:rPr lang="fr-FR" sz="1200" dirty="0" smtClean="0"/>
              <a:t>(‘</a:t>
            </a:r>
            <a:r>
              <a:rPr lang="fr-FR" sz="1200" dirty="0" err="1" smtClean="0"/>
              <a:t>utilisateursApis</a:t>
            </a:r>
            <a:r>
              <a:rPr lang="fr-FR" sz="1200" dirty="0" smtClean="0"/>
              <a:t>’);</a:t>
            </a:r>
          </a:p>
          <a:p>
            <a:endParaRPr lang="fr-FR" sz="1200" dirty="0"/>
          </a:p>
          <a:p>
            <a:r>
              <a:rPr lang="fr-FR" sz="1200" dirty="0" smtClean="0"/>
              <a:t>Puis en insérant un document (mon compte utilisateur) afin de pouvoir utiliser l’application </a:t>
            </a:r>
            <a:r>
              <a:rPr lang="fr-FR" sz="1200" dirty="0" err="1" smtClean="0"/>
              <a:t>Angular</a:t>
            </a:r>
            <a:r>
              <a:rPr lang="fr-FR" sz="1200" dirty="0"/>
              <a:t> </a:t>
            </a:r>
            <a:r>
              <a:rPr lang="fr-FR" sz="1200" dirty="0" smtClean="0"/>
              <a:t>: </a:t>
            </a:r>
          </a:p>
          <a:p>
            <a:endParaRPr lang="fr-FR" sz="1200" dirty="0"/>
          </a:p>
          <a:p>
            <a:r>
              <a:rPr lang="fr-FR" sz="1200" dirty="0" err="1" smtClean="0"/>
              <a:t>Db.utilisateursApis.insert</a:t>
            </a:r>
            <a:r>
              <a:rPr lang="fr-FR" sz="1200" dirty="0" smtClean="0"/>
              <a:t>(</a:t>
            </a:r>
          </a:p>
          <a:p>
            <a:pPr lvl="1"/>
            <a:r>
              <a:rPr lang="fr-FR" sz="1200" dirty="0" smtClean="0"/>
              <a:t>{</a:t>
            </a:r>
            <a:endParaRPr lang="fr-FR" sz="1200" dirty="0"/>
          </a:p>
          <a:p>
            <a:pPr lvl="1"/>
            <a:r>
              <a:rPr lang="fr-FR" sz="1200" dirty="0"/>
              <a:t>    "_id" : </a:t>
            </a:r>
            <a:r>
              <a:rPr lang="fr-FR" sz="1200" dirty="0" err="1"/>
              <a:t>ObjectId</a:t>
            </a:r>
            <a:r>
              <a:rPr lang="fr-FR" sz="1200" dirty="0"/>
              <a:t>("5a57725ca4b71a277c77d3eb"),</a:t>
            </a:r>
          </a:p>
          <a:p>
            <a:pPr lvl="1"/>
            <a:r>
              <a:rPr lang="fr-FR" sz="1200" dirty="0"/>
              <a:t>    "pseudo" : "</a:t>
            </a:r>
            <a:r>
              <a:rPr lang="fr-FR" sz="1200" dirty="0" err="1"/>
              <a:t>steve</a:t>
            </a:r>
            <a:r>
              <a:rPr lang="fr-FR" sz="1200" dirty="0"/>
              <a:t>",</a:t>
            </a:r>
          </a:p>
          <a:p>
            <a:pPr lvl="1"/>
            <a:r>
              <a:rPr lang="fr-FR" sz="1200" dirty="0"/>
              <a:t>    "email" : "s@m.fr",</a:t>
            </a:r>
          </a:p>
          <a:p>
            <a:pPr lvl="1"/>
            <a:r>
              <a:rPr lang="fr-FR" sz="1200" dirty="0"/>
              <a:t>    "</a:t>
            </a:r>
            <a:r>
              <a:rPr lang="fr-FR" sz="1200" dirty="0" err="1"/>
              <a:t>mdp</a:t>
            </a:r>
            <a:r>
              <a:rPr lang="fr-FR" sz="1200" dirty="0"/>
              <a:t>" </a:t>
            </a:r>
            <a:r>
              <a:rPr lang="fr-FR" sz="1200"/>
              <a:t>: </a:t>
            </a:r>
            <a:r>
              <a:rPr lang="fr-FR" sz="1200" smtClean="0"/>
              <a:t>"d417e4867efdc4fb8a04a1f3fff1fa07e998e86f7f7a27ae3</a:t>
            </a:r>
            <a:r>
              <a:rPr lang="fr-FR" sz="1200" dirty="0"/>
              <a:t>",</a:t>
            </a:r>
          </a:p>
          <a:p>
            <a:pPr lvl="1"/>
            <a:r>
              <a:rPr lang="fr-FR" sz="1200" dirty="0"/>
              <a:t>    "droits" : [ </a:t>
            </a:r>
          </a:p>
          <a:p>
            <a:pPr lvl="1"/>
            <a:r>
              <a:rPr lang="fr-FR" sz="1200" dirty="0"/>
              <a:t>        {</a:t>
            </a:r>
          </a:p>
          <a:p>
            <a:pPr lvl="1"/>
            <a:r>
              <a:rPr lang="fr-FR" sz="1200" dirty="0"/>
              <a:t>            "</a:t>
            </a:r>
            <a:r>
              <a:rPr lang="fr-FR" sz="1200" dirty="0" err="1"/>
              <a:t>crud</a:t>
            </a:r>
            <a:r>
              <a:rPr lang="fr-FR" sz="1200" dirty="0"/>
              <a:t>" : [],</a:t>
            </a:r>
          </a:p>
          <a:p>
            <a:pPr lvl="1"/>
            <a:r>
              <a:rPr lang="fr-FR" sz="1200" dirty="0"/>
              <a:t>            "label" : "Administrateur",</a:t>
            </a:r>
          </a:p>
          <a:p>
            <a:pPr lvl="1"/>
            <a:r>
              <a:rPr lang="fr-FR" sz="1200" dirty="0"/>
              <a:t>            "route" : "admin"</a:t>
            </a:r>
          </a:p>
          <a:p>
            <a:pPr lvl="1"/>
            <a:r>
              <a:rPr lang="fr-FR" sz="1200" dirty="0"/>
              <a:t>        }</a:t>
            </a:r>
          </a:p>
          <a:p>
            <a:pPr lvl="1"/>
            <a:r>
              <a:rPr lang="fr-FR" sz="1200" dirty="0"/>
              <a:t>    ],</a:t>
            </a:r>
          </a:p>
          <a:p>
            <a:pPr lvl="1"/>
            <a:r>
              <a:rPr lang="fr-FR" sz="1200" dirty="0"/>
              <a:t>    "</a:t>
            </a:r>
            <a:r>
              <a:rPr lang="fr-FR" sz="1200" dirty="0" err="1"/>
              <a:t>dateInscription</a:t>
            </a:r>
            <a:r>
              <a:rPr lang="fr-FR" sz="1200" dirty="0"/>
              <a:t>" : </a:t>
            </a:r>
            <a:r>
              <a:rPr lang="fr-FR" sz="1200" dirty="0" err="1"/>
              <a:t>ISODate</a:t>
            </a:r>
            <a:r>
              <a:rPr lang="fr-FR" sz="1200" dirty="0"/>
              <a:t>("2018-01-11T14:25:16.817Z"),</a:t>
            </a:r>
          </a:p>
          <a:p>
            <a:pPr lvl="1"/>
            <a:r>
              <a:rPr lang="fr-FR" sz="1200" dirty="0"/>
              <a:t>    "</a:t>
            </a:r>
            <a:r>
              <a:rPr lang="fr-FR" sz="1200" dirty="0" err="1"/>
              <a:t>lastConnection</a:t>
            </a:r>
            <a:r>
              <a:rPr lang="fr-FR" sz="1200" dirty="0"/>
              <a:t>" : </a:t>
            </a:r>
            <a:r>
              <a:rPr lang="fr-FR" sz="1200" dirty="0" err="1"/>
              <a:t>ISODate</a:t>
            </a:r>
            <a:r>
              <a:rPr lang="fr-FR" sz="1200" dirty="0"/>
              <a:t>("2018-01-11T14:25:16.817Z")</a:t>
            </a:r>
          </a:p>
          <a:p>
            <a:pPr lvl="1"/>
            <a:r>
              <a:rPr lang="fr-FR" sz="1200" dirty="0" smtClean="0"/>
              <a:t>}</a:t>
            </a:r>
          </a:p>
          <a:p>
            <a:r>
              <a:rPr lang="fr-FR" sz="1200" dirty="0" smtClean="0"/>
              <a:t>);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3751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6"/>
          <a:stretch/>
        </p:blipFill>
        <p:spPr>
          <a:xfrm>
            <a:off x="491830" y="1527965"/>
            <a:ext cx="6341137" cy="419356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228115" y="1828800"/>
            <a:ext cx="4746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différents diagrammes nous permettent de pouvoir coder la partie server API :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Modèle Mongoose ( entité/classe)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Module DAO ( accès aux données et persistances)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Contrôleur (routes)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5" y="4564380"/>
            <a:ext cx="3100252" cy="20854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149738" y="4225826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Arborescence du serverAPI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91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15526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23" y="868012"/>
            <a:ext cx="4160881" cy="22633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23" y="3724423"/>
            <a:ext cx="5852667" cy="285774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91276" y="1600764"/>
            <a:ext cx="39101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Design pattern ECB de Jacobson</a:t>
            </a:r>
          </a:p>
          <a:p>
            <a:r>
              <a:rPr lang="fr-FR" dirty="0" smtClean="0"/>
              <a:t>(un des créateur d’UML)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Boundaries est la partie situé à l’extrémité et fait office de « frontière » entre le server et l’utilisateur.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Entités est la partie situé à l’autre extrémité et fait office de lien entre le server et la base de données.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Contrôleur est le partie « glue » qui relie la boudaries et les entités.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96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3" y="600892"/>
            <a:ext cx="5900056" cy="588699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39" y="1349829"/>
            <a:ext cx="5951220" cy="327442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375021" y="5010557"/>
            <a:ext cx="5503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Modèle mongoose </a:t>
            </a:r>
            <a:r>
              <a:rPr lang="fr-FR" dirty="0" smtClean="0"/>
              <a:t>représentant la classe utilisateur de l’API.</a:t>
            </a:r>
          </a:p>
          <a:p>
            <a:r>
              <a:rPr lang="fr-FR" dirty="0" smtClean="0"/>
              <a:t>Les attributs sont représentés par des champs d’un schéma mongoose au format JSON.</a:t>
            </a:r>
          </a:p>
          <a:p>
            <a:r>
              <a:rPr lang="fr-FR" dirty="0" smtClean="0"/>
              <a:t>Le modèle peut posséder des méthodes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96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8495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2" y="966652"/>
            <a:ext cx="10439400" cy="564152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12" y="355623"/>
            <a:ext cx="4351020" cy="33528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353006" y="4101736"/>
            <a:ext cx="2838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Route modification </a:t>
            </a:r>
            <a:r>
              <a:rPr lang="fr-FR" dirty="0" smtClean="0"/>
              <a:t>qui appel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compareMdp()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Update() (de DAO)</a:t>
            </a:r>
          </a:p>
          <a:p>
            <a:r>
              <a:rPr lang="fr-FR" dirty="0" smtClean="0"/>
              <a:t>Et qui répond à la requête HTTP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98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48105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" y="1128849"/>
            <a:ext cx="8830491" cy="558914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482150" y="1428204"/>
            <a:ext cx="34398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compareMdp()</a:t>
            </a:r>
          </a:p>
          <a:p>
            <a:r>
              <a:rPr lang="fr-FR" dirty="0" smtClean="0"/>
              <a:t>Une promesse qui renvoie soit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Un resolve (réussite de la promesse)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Un reject (erreur lors de la promesse)</a:t>
            </a:r>
          </a:p>
        </p:txBody>
      </p:sp>
    </p:spTree>
    <p:extLst>
      <p:ext uri="{BB962C8B-B14F-4D97-AF65-F5344CB8AC3E}">
        <p14:creationId xmlns:p14="http://schemas.microsoft.com/office/powerpoint/2010/main" val="13583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20" y="2316479"/>
            <a:ext cx="9122432" cy="4275909"/>
          </a:xfrm>
          <a:prstGeom prst="rect">
            <a:avLst/>
          </a:prstGeom>
        </p:spPr>
      </p:pic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Démarche de Pascal Roques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7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9" y="531223"/>
            <a:ext cx="8629105" cy="618744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9022080" y="1619794"/>
            <a:ext cx="30305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Fonction update()</a:t>
            </a:r>
          </a:p>
          <a:p>
            <a:r>
              <a:rPr lang="fr-FR" dirty="0" smtClean="0"/>
              <a:t>qui appartient à la méthode </a:t>
            </a:r>
            <a:r>
              <a:rPr lang="fr-FR" b="1" dirty="0" smtClean="0"/>
              <a:t>DAO</a:t>
            </a:r>
          </a:p>
          <a:p>
            <a:r>
              <a:rPr lang="fr-FR" dirty="0" smtClean="0"/>
              <a:t>Elle retour une </a:t>
            </a:r>
            <a:r>
              <a:rPr lang="fr-FR" dirty="0"/>
              <a:t>promesse qui renvoie soit :</a:t>
            </a:r>
          </a:p>
          <a:p>
            <a:pPr marL="285750" indent="-285750">
              <a:buFontTx/>
              <a:buChar char="-"/>
            </a:pPr>
            <a:r>
              <a:rPr lang="fr-FR" dirty="0"/>
              <a:t>Un resolve (</a:t>
            </a:r>
            <a:r>
              <a:rPr lang="fr-FR" dirty="0" smtClean="0"/>
              <a:t>réussite </a:t>
            </a:r>
            <a:r>
              <a:rPr lang="fr-FR" dirty="0"/>
              <a:t>de la promesse)</a:t>
            </a:r>
          </a:p>
          <a:p>
            <a:pPr marL="285750" indent="-285750">
              <a:buFontTx/>
              <a:buChar char="-"/>
            </a:pPr>
            <a:r>
              <a:rPr lang="fr-FR" dirty="0"/>
              <a:t>Un reject (</a:t>
            </a:r>
            <a:r>
              <a:rPr lang="fr-FR" dirty="0" smtClean="0"/>
              <a:t>erreur </a:t>
            </a:r>
            <a:r>
              <a:rPr lang="fr-FR" dirty="0"/>
              <a:t>lors de la promesse</a:t>
            </a:r>
            <a:r>
              <a:rPr lang="fr-FR" dirty="0" smtClean="0"/>
              <a:t>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b="1" dirty="0" smtClean="0"/>
              <a:t>Persistance</a:t>
            </a:r>
            <a:r>
              <a:rPr lang="fr-FR" dirty="0" smtClean="0"/>
              <a:t> des données via la méthode de mongoose </a:t>
            </a:r>
            <a:r>
              <a:rPr lang="fr-FR" b="1" dirty="0" smtClean="0"/>
              <a:t>findByIdAndUpdate()</a:t>
            </a:r>
            <a:endParaRPr lang="fr-FR" b="1" dirty="0"/>
          </a:p>
          <a:p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102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53406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0" y="1127371"/>
            <a:ext cx="7346041" cy="516892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691154" y="1750423"/>
            <a:ext cx="32047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Les</a:t>
            </a:r>
            <a:r>
              <a:rPr lang="fr-FR" dirty="0" smtClean="0"/>
              <a:t> </a:t>
            </a:r>
            <a:r>
              <a:rPr lang="fr-FR" b="1" dirty="0" smtClean="0"/>
              <a:t>maquettes</a:t>
            </a:r>
            <a:r>
              <a:rPr lang="fr-FR" dirty="0" smtClean="0"/>
              <a:t>.</a:t>
            </a:r>
            <a:endParaRPr lang="fr-FR" dirty="0" smtClean="0"/>
          </a:p>
          <a:p>
            <a:r>
              <a:rPr lang="fr-F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on </a:t>
            </a:r>
            <a:r>
              <a:rPr lang="fr-FR" dirty="0"/>
              <a:t>prépare des maquettes à but </a:t>
            </a:r>
            <a:r>
              <a:rPr lang="fr-FR" dirty="0" smtClean="0"/>
              <a:t>fonctionnel (« </a:t>
            </a:r>
            <a:r>
              <a:rPr lang="fr-FR" dirty="0" err="1" smtClean="0"/>
              <a:t>mokups</a:t>
            </a:r>
            <a:r>
              <a:rPr lang="fr-FR" dirty="0" smtClean="0"/>
              <a:t> »), </a:t>
            </a:r>
            <a:r>
              <a:rPr lang="fr-FR" dirty="0"/>
              <a:t>afin de garantir l'utilité et l'intuitivité de </a:t>
            </a:r>
            <a:r>
              <a:rPr lang="fr-FR" dirty="0" smtClean="0"/>
              <a:t>l'application.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/>
              <a:t>maquettes orientées fonctionnel </a:t>
            </a:r>
            <a:r>
              <a:rPr lang="fr-FR" dirty="0" smtClean="0"/>
              <a:t>servent à présenter un visuel au client (ici mes tuteurs et dirigeants) et de se mettre en accord.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XX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85574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r="4376" b="16262"/>
          <a:stretch/>
        </p:blipFill>
        <p:spPr>
          <a:xfrm>
            <a:off x="544805" y="1994263"/>
            <a:ext cx="5434149" cy="465908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r="5026" b="16952"/>
          <a:stretch/>
        </p:blipFill>
        <p:spPr>
          <a:xfrm>
            <a:off x="5978955" y="1994263"/>
            <a:ext cx="5790068" cy="4659086"/>
          </a:xfrm>
          <a:prstGeom prst="rect">
            <a:avLst/>
          </a:prstGeom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Maquettes de l’application Front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29555" y="91988"/>
            <a:ext cx="106244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21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290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4"/>
          <a:stretch/>
        </p:blipFill>
        <p:spPr>
          <a:xfrm>
            <a:off x="562323" y="1088572"/>
            <a:ext cx="10902929" cy="545156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23/72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7227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412480" y="1750423"/>
            <a:ext cx="34834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Le diagramme de navigation.</a:t>
            </a:r>
          </a:p>
          <a:p>
            <a:endParaRPr lang="fr-FR" dirty="0" smtClean="0"/>
          </a:p>
          <a:p>
            <a:r>
              <a:rPr lang="fr-FR" dirty="0" smtClean="0"/>
              <a:t>Il sert </a:t>
            </a:r>
            <a:r>
              <a:rPr lang="fr-FR" dirty="0"/>
              <a:t>à représenter le cheminement de l’application entre les différentes vues.</a:t>
            </a:r>
          </a:p>
          <a:p>
            <a:endParaRPr lang="fr-FR" dirty="0" smtClean="0"/>
          </a:p>
          <a:p>
            <a:pPr fontAlgn="auto"/>
            <a:r>
              <a:rPr lang="fr-FR" dirty="0"/>
              <a:t>Ce schéma reprend le cas d’utilisation de la « gestion des customer ».  </a:t>
            </a:r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78" y="1004945"/>
            <a:ext cx="7112362" cy="495512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24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54648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" y="693828"/>
            <a:ext cx="9448301" cy="616417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422674" y="1955195"/>
            <a:ext cx="25951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Diagramme de navigations.</a:t>
            </a:r>
          </a:p>
          <a:p>
            <a:r>
              <a:rPr lang="fr-FR" dirty="0" smtClean="0"/>
              <a:t>Mot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Historique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Guard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Page Customer comprend les frames afficher et CUD</a:t>
            </a:r>
          </a:p>
          <a:p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25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2949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589280"/>
            <a:ext cx="7313748" cy="603794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8247017" y="1476224"/>
            <a:ext cx="2595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Diagramme d’activité.</a:t>
            </a:r>
          </a:p>
          <a:p>
            <a:r>
              <a:rPr lang="fr-FR" dirty="0" smtClean="0"/>
              <a:t>Mot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Pseudo état </a:t>
            </a:r>
            <a:r>
              <a:rPr lang="fr-FR" dirty="0" smtClean="0"/>
              <a:t>initial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pseudo </a:t>
            </a:r>
            <a:r>
              <a:rPr lang="fr-FR" dirty="0"/>
              <a:t>état </a:t>
            </a:r>
            <a:r>
              <a:rPr lang="fr-FR" dirty="0" smtClean="0"/>
              <a:t>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Activité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garde</a:t>
            </a:r>
            <a:r>
              <a:rPr lang="fr-FR" dirty="0"/>
              <a:t>.</a:t>
            </a:r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8247017" y="4929173"/>
            <a:ext cx="2595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85000"/>
                  </a:schemeClr>
                </a:solidFill>
              </a:rPr>
              <a:t>Ce diagramme permet de voir le cheminement des action d’un point de vue utilisateur.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28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0714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8"/>
          <a:stretch/>
        </p:blipFill>
        <p:spPr>
          <a:xfrm>
            <a:off x="509089" y="899160"/>
            <a:ext cx="4829959" cy="552195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878388" y="3938450"/>
            <a:ext cx="3141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Ces différents diagrammes nous permettent de pouvoir coder la partie Interface :</a:t>
            </a:r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dirty="0" smtClean="0"/>
              <a:t>Les pages (component)</a:t>
            </a:r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dirty="0" smtClean="0"/>
              <a:t>Services (Partie DAO permettant l’accès au serverAPI</a:t>
            </a:r>
          </a:p>
          <a:p>
            <a:pPr marL="285750" indent="-285750">
              <a:buFontTx/>
              <a:buChar char="-"/>
            </a:pPr>
            <a:r>
              <a:rPr lang="fr-FR" sz="1600" dirty="0" smtClean="0"/>
              <a:t>La guard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68" y="415154"/>
            <a:ext cx="2217420" cy="61336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60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32262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9" y="2793275"/>
            <a:ext cx="8096250" cy="381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64" y="777240"/>
            <a:ext cx="4857543" cy="195507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479280" y="2018937"/>
            <a:ext cx="23832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clés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Modèle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Directive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Contrôleur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Requête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46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970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08" y="1323704"/>
            <a:ext cx="5959325" cy="541849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21" y="1953623"/>
            <a:ext cx="5044440" cy="464602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9608" y="954372"/>
            <a:ext cx="4972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Code HTML Customer</a:t>
            </a:r>
            <a:endParaRPr lang="fr-FR" sz="1600" u="sng" dirty="0"/>
          </a:p>
        </p:txBody>
      </p:sp>
      <p:sp>
        <p:nvSpPr>
          <p:cNvPr id="6" name="ZoneTexte 5"/>
          <p:cNvSpPr txBox="1"/>
          <p:nvPr/>
        </p:nvSpPr>
        <p:spPr>
          <a:xfrm>
            <a:off x="6375021" y="1584291"/>
            <a:ext cx="375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Code TypeScript Customer</a:t>
            </a:r>
            <a:endParaRPr lang="fr-FR" sz="1600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49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10723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3447" y="798528"/>
            <a:ext cx="4382225" cy="649272"/>
          </a:xfrm>
        </p:spPr>
        <p:txBody>
          <a:bodyPr>
            <a:normAutofit/>
          </a:bodyPr>
          <a:lstStyle/>
          <a:p>
            <a:r>
              <a:rPr lang="fr-FR" dirty="0" smtClean="0"/>
              <a:t>Besoin de OTODO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r>
              <a:rPr lang="fr-F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Choix des Technologies :</a:t>
            </a:r>
          </a:p>
          <a:p>
            <a:r>
              <a:rPr lang="fr-F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API développé en Node.js :</a:t>
            </a:r>
          </a:p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- server asynchrone</a:t>
            </a:r>
          </a:p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- utilisation de Mongoose</a:t>
            </a:r>
          </a:p>
          <a:p>
            <a:r>
              <a:rPr lang="fr-F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Interface développé en Angular 4</a:t>
            </a:r>
          </a:p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- framework complet</a:t>
            </a:r>
          </a:p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- components modulables</a:t>
            </a:r>
          </a:p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- directives bi-directionnelles</a:t>
            </a:r>
          </a:p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-requêtes asynchrones (promesse)</a:t>
            </a:r>
            <a:endParaRPr lang="fr-FR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6375021" y="1447799"/>
            <a:ext cx="5355425" cy="4944291"/>
          </a:xfrm>
        </p:spPr>
        <p:txBody>
          <a:bodyPr/>
          <a:lstStyle/>
          <a:p>
            <a:r>
              <a:rPr lang="fr-FR" dirty="0"/>
              <a:t>Créer une API (Application </a:t>
            </a:r>
            <a:r>
              <a:rPr lang="fr-FR" dirty="0" smtClean="0"/>
              <a:t>Programming </a:t>
            </a:r>
            <a:r>
              <a:rPr lang="fr-FR" dirty="0"/>
              <a:t>Interface) </a:t>
            </a:r>
            <a:r>
              <a:rPr lang="fr-FR" dirty="0" smtClean="0"/>
              <a:t>permettant l’authentification</a:t>
            </a:r>
            <a:r>
              <a:rPr lang="fr-FR" dirty="0"/>
              <a:t>, la gestion des rôles des utilisateurs authentifiés, </a:t>
            </a:r>
            <a:r>
              <a:rPr lang="fr-FR" dirty="0" smtClean="0"/>
              <a:t>le CRUD </a:t>
            </a:r>
            <a:r>
              <a:rPr lang="fr-FR" dirty="0"/>
              <a:t>sur des collections de la base de données MongoDB (create, </a:t>
            </a:r>
            <a:r>
              <a:rPr lang="fr-FR" dirty="0" smtClean="0"/>
              <a:t>read, update </a:t>
            </a:r>
            <a:r>
              <a:rPr lang="fr-FR" dirty="0"/>
              <a:t>et delete</a:t>
            </a:r>
            <a:r>
              <a:rPr lang="fr-FR" dirty="0" smtClean="0"/>
              <a:t>). Api Rest, donc utilisant le protocole HTTP/HTTPS et ses méthodes GET, POST, PUT et DELETE pour ce projet.</a:t>
            </a:r>
          </a:p>
          <a:p>
            <a:r>
              <a:rPr lang="fr-FR" dirty="0"/>
              <a:t>Créer en parallèle une interface venant </a:t>
            </a:r>
            <a:r>
              <a:rPr lang="fr-FR" dirty="0" smtClean="0"/>
              <a:t>effectuer </a:t>
            </a:r>
            <a:r>
              <a:rPr lang="fr-FR" dirty="0"/>
              <a:t>des </a:t>
            </a:r>
            <a:r>
              <a:rPr lang="fr-FR" dirty="0" smtClean="0"/>
              <a:t>requêtes HTTPS vers cette </a:t>
            </a:r>
            <a:r>
              <a:rPr lang="fr-FR" dirty="0"/>
              <a:t>API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***Ces </a:t>
            </a:r>
            <a:r>
              <a:rPr lang="fr-FR" dirty="0"/>
              <a:t>2 applications se veulent indépendante l’une de l’autre</a:t>
            </a:r>
            <a:r>
              <a:rPr lang="fr-FR" dirty="0" smtClean="0"/>
              <a:t>.***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7" r="28074" b="5082"/>
          <a:stretch/>
        </p:blipFill>
        <p:spPr>
          <a:xfrm>
            <a:off x="573078" y="1447800"/>
            <a:ext cx="5035242" cy="48593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13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05636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3" y="1360170"/>
            <a:ext cx="5339697" cy="517398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97503" y="967978"/>
            <a:ext cx="375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Code TypeScript Customer</a:t>
            </a:r>
            <a:endParaRPr lang="fr-FR" sz="1600" u="sng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9"/>
          <a:stretch/>
        </p:blipFill>
        <p:spPr>
          <a:xfrm>
            <a:off x="5750560" y="1360170"/>
            <a:ext cx="6360160" cy="518922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50560" y="967978"/>
            <a:ext cx="375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 smtClean="0"/>
              <a:t>Code ServiceApi</a:t>
            </a:r>
            <a:endParaRPr lang="fr-FR" sz="1600" u="sng" dirty="0"/>
          </a:p>
        </p:txBody>
      </p:sp>
      <p:sp>
        <p:nvSpPr>
          <p:cNvPr id="7" name="ZoneTexte 6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79/84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080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2" y="1280160"/>
            <a:ext cx="9875519" cy="542108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76621" y="496389"/>
            <a:ext cx="8760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Diagramme de déploiement chez OTODO</a:t>
            </a:r>
            <a:endParaRPr lang="fr-FR" sz="2800" dirty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105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9208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Gestion du projet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81" y="5312229"/>
            <a:ext cx="3073089" cy="11632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66" y="4902927"/>
            <a:ext cx="3470987" cy="182226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8" y="2321379"/>
            <a:ext cx="11222801" cy="24765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531" y="5019265"/>
            <a:ext cx="3395671" cy="17492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15/16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85993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Projets Annexes et après-stage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000" dirty="0" smtClean="0"/>
              <a:t>Server de firmware</a:t>
            </a:r>
            <a:endParaRPr lang="fr-FR" sz="2000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Mise en lien avec la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d’une page pour la gestion des mises à jour de firmware des hubs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Gestion de lots de hubs mis en attentes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sz="2000" dirty="0" smtClean="0"/>
              <a:t>Alexa Amazon</a:t>
            </a:r>
            <a:endParaRPr lang="fr-FR" sz="2000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Lecture du code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Appréhension de l’architecture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763934" cy="576262"/>
          </a:xfrm>
        </p:spPr>
        <p:txBody>
          <a:bodyPr/>
          <a:lstStyle/>
          <a:p>
            <a:r>
              <a:rPr lang="fr-FR" sz="2000" dirty="0" smtClean="0"/>
              <a:t>Revue de code server cloud</a:t>
            </a:r>
            <a:endParaRPr lang="fr-FR" sz="200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702780" cy="2847293"/>
          </a:xfrm>
        </p:spPr>
        <p:txBody>
          <a:bodyPr/>
          <a:lstStyle/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Lecture du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Intégration de la gestion des logs selon les environnements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 de commentaire manquant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Mise à jour de la documentation JSDocs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29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269378" y="706734"/>
            <a:ext cx="147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MERCI</a:t>
            </a:r>
            <a:endParaRPr lang="fr-FR" sz="24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235" y="1168399"/>
            <a:ext cx="6917598" cy="518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8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02" y="1397337"/>
            <a:ext cx="7328466" cy="51056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695752" y="2055223"/>
            <a:ext cx="50332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Diagramme des cas d’utilisation.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</a:t>
            </a:r>
            <a:r>
              <a:rPr lang="fr-FR" dirty="0"/>
              <a:t>fois l'expression des besoins et le cahier des charges finalisé, on peut regrouper les besoins par </a:t>
            </a:r>
            <a:r>
              <a:rPr lang="fr-FR" dirty="0" smtClean="0"/>
              <a:t>fonctionnalités.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fonctionnalité est un cas d’utilisation (use case)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18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162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222377" y="2682240"/>
            <a:ext cx="2795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 clés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Acteur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Cas d’utilisation (CU)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Include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héritage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7" y="555784"/>
            <a:ext cx="8515371" cy="612369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19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4713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1"/>
          <a:stretch/>
        </p:blipFill>
        <p:spPr>
          <a:xfrm>
            <a:off x="796471" y="1725052"/>
            <a:ext cx="6898861" cy="27424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496594" y="2220686"/>
            <a:ext cx="4963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Diagramme de Séquence </a:t>
            </a:r>
            <a:r>
              <a:rPr lang="fr-FR" b="1" dirty="0" smtClean="0"/>
              <a:t>Système.</a:t>
            </a:r>
          </a:p>
          <a:p>
            <a:endParaRPr lang="fr-FR" b="1" dirty="0" smtClean="0"/>
          </a:p>
          <a:p>
            <a:r>
              <a:rPr lang="fr-FR" dirty="0" smtClean="0"/>
              <a:t>Il</a:t>
            </a:r>
            <a:r>
              <a:rPr lang="fr-FR" b="1" dirty="0" smtClean="0"/>
              <a:t> </a:t>
            </a:r>
            <a:r>
              <a:rPr lang="fr-FR" dirty="0"/>
              <a:t>décrit le comportement du système qui découle d’un Cas d’Utilisation définit </a:t>
            </a:r>
            <a:r>
              <a:rPr lang="fr-FR" dirty="0" smtClean="0"/>
              <a:t>précédemment. </a:t>
            </a:r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26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8117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" b="29525"/>
          <a:stretch/>
        </p:blipFill>
        <p:spPr>
          <a:xfrm>
            <a:off x="179168" y="525372"/>
            <a:ext cx="5871154" cy="570125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90" b="1"/>
          <a:stretch/>
        </p:blipFill>
        <p:spPr>
          <a:xfrm>
            <a:off x="6139709" y="3709852"/>
            <a:ext cx="5765133" cy="293478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879771" y="847530"/>
            <a:ext cx="3918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 clés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Acteur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Ligne de vie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Requête asynchrone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Réponse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Alternative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Loop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Séquence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27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2249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8949"/>
          <a:stretch/>
        </p:blipFill>
        <p:spPr>
          <a:xfrm>
            <a:off x="570049" y="1275416"/>
            <a:ext cx="7131752" cy="304403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972593" y="4302550"/>
            <a:ext cx="55560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 Diagramme de Séquence </a:t>
            </a:r>
            <a:r>
              <a:rPr lang="fr-FR" b="1" dirty="0" smtClean="0"/>
              <a:t>Système détaillé.</a:t>
            </a:r>
          </a:p>
          <a:p>
            <a:endParaRPr lang="fr-FR" b="1" dirty="0" smtClean="0"/>
          </a:p>
          <a:p>
            <a:r>
              <a:rPr lang="fr-FR" dirty="0"/>
              <a:t>Dans la phase de conception de l’application, ce diagramme est détaillé et les messages correspondent aux messages des langages informatiques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57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6404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98652"/>
            <a:ext cx="1035973" cy="316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4" y="807720"/>
            <a:ext cx="9924727" cy="605028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049691" y="2214776"/>
            <a:ext cx="2011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 clés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Acteur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Ligne de vie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Requête asynchrone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Réponse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Loop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Séquence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Boundaries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Controller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Entity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ECB et MVC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120845" y="91988"/>
            <a:ext cx="107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PAGE 58 </a:t>
            </a:r>
          </a:p>
          <a:p>
            <a:r>
              <a:rPr lang="fr-FR" sz="1200" dirty="0" smtClean="0"/>
              <a:t>du Rapport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3092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6195</TotalTime>
  <Words>1051</Words>
  <Application>Microsoft Office PowerPoint</Application>
  <PresentationFormat>Grand écran</PresentationFormat>
  <Paragraphs>295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Century Gothic</vt:lpstr>
      <vt:lpstr>Mangal</vt:lpstr>
      <vt:lpstr>Tahoma</vt:lpstr>
      <vt:lpstr>Wingdings</vt:lpstr>
      <vt:lpstr>Wingdings 3</vt:lpstr>
      <vt:lpstr>Salle d’ions</vt:lpstr>
      <vt:lpstr>Projet  Api Rest : Node.js Interface : Angular 4</vt:lpstr>
      <vt:lpstr>Démarche de Pascal Roques</vt:lpstr>
      <vt:lpstr>Besoin de OTODO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MongoDB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Maquettes de l’application Front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Gestion du projet</vt:lpstr>
      <vt:lpstr>Projets Annexes et après-stage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Api Rest : Node.js Interface : Angular 4</dc:title>
  <dc:creator>Steve M</dc:creator>
  <cp:lastModifiedBy>Steve M</cp:lastModifiedBy>
  <cp:revision>86</cp:revision>
  <dcterms:created xsi:type="dcterms:W3CDTF">2018-02-27T21:19:48Z</dcterms:created>
  <dcterms:modified xsi:type="dcterms:W3CDTF">2018-03-05T08:29:28Z</dcterms:modified>
</cp:coreProperties>
</file>